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8" r:id="rId2"/>
    <p:sldId id="259" r:id="rId3"/>
    <p:sldId id="260" r:id="rId4"/>
    <p:sldId id="266" r:id="rId5"/>
    <p:sldId id="261" r:id="rId6"/>
    <p:sldId id="284" r:id="rId7"/>
    <p:sldId id="300" r:id="rId8"/>
    <p:sldId id="307" r:id="rId9"/>
    <p:sldId id="308" r:id="rId10"/>
    <p:sldId id="310" r:id="rId11"/>
    <p:sldId id="285" r:id="rId12"/>
    <p:sldId id="286" r:id="rId13"/>
    <p:sldId id="287" r:id="rId14"/>
    <p:sldId id="288" r:id="rId15"/>
    <p:sldId id="293" r:id="rId16"/>
    <p:sldId id="311" r:id="rId17"/>
    <p:sldId id="312" r:id="rId18"/>
    <p:sldId id="313" r:id="rId19"/>
    <p:sldId id="306" r:id="rId20"/>
    <p:sldId id="289" r:id="rId21"/>
    <p:sldId id="290" r:id="rId22"/>
    <p:sldId id="292" r:id="rId23"/>
    <p:sldId id="301" r:id="rId24"/>
    <p:sldId id="299" r:id="rId25"/>
    <p:sldId id="297" r:id="rId26"/>
    <p:sldId id="302" r:id="rId27"/>
    <p:sldId id="298" r:id="rId28"/>
    <p:sldId id="303" r:id="rId29"/>
    <p:sldId id="304" r:id="rId30"/>
    <p:sldId id="295" r:id="rId31"/>
    <p:sldId id="277" r:id="rId32"/>
    <p:sldId id="262" r:id="rId33"/>
    <p:sldId id="315" r:id="rId34"/>
    <p:sldId id="316" r:id="rId35"/>
    <p:sldId id="317" r:id="rId36"/>
    <p:sldId id="318" r:id="rId37"/>
    <p:sldId id="31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B2EE6-8190-44BD-9019-70C477B71B57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3E7F6-A142-4D98-9592-BE115693D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8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9pPr>
          </a:lstStyle>
          <a:p>
            <a:fld id="{D74608C8-35BB-496A-ABC7-16F60763E52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889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188685" y="2525486"/>
            <a:ext cx="11630783" cy="3796616"/>
          </a:xfrm>
          <a:prstGeom prst="rect">
            <a:avLst/>
          </a:prstGeom>
        </p:spPr>
        <p:txBody>
          <a:bodyPr/>
          <a:lstStyle/>
          <a:p>
            <a:r>
              <a:rPr lang="fa-IR" dirty="0" smtClean="0"/>
              <a:t>متن</a:t>
            </a:r>
            <a:endParaRPr lang="fa-IR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9946218" y="6448426"/>
            <a:ext cx="190076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b="1"/>
            </a:lvl1pPr>
          </a:lstStyle>
          <a:p>
            <a:fld id="{56BA04C2-304D-435C-8FEE-5E54B898327E}" type="slidenum">
              <a:rPr lang="fa-IR" altLang="en-US"/>
              <a:pPr/>
              <a:t>‹#›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528234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124744"/>
            <a:ext cx="10972800" cy="5077963"/>
          </a:xfrm>
          <a:prstGeom prst="rect">
            <a:avLst/>
          </a:prstGeom>
        </p:spPr>
        <p:txBody>
          <a:bodyPr/>
          <a:lstStyle>
            <a:lvl1pPr indent="-239994" algn="r" rtl="1">
              <a:spcBef>
                <a:spcPts val="2400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SzPct val="90000"/>
              <a:defRPr sz="2400" b="0">
                <a:solidFill>
                  <a:srgbClr val="C0C0C0"/>
                </a:solidFill>
                <a:latin typeface="+mn-lt"/>
                <a:cs typeface="+mn-cs"/>
              </a:defRPr>
            </a:lvl1pPr>
            <a:lvl2pPr indent="-239994" algn="r" rtl="1">
              <a:spcBef>
                <a:spcPts val="1333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defRPr sz="2400" b="0">
                <a:solidFill>
                  <a:srgbClr val="C0C0C0"/>
                </a:solidFill>
                <a:latin typeface="+mn-lt"/>
                <a:cs typeface="+mn-cs"/>
              </a:defRPr>
            </a:lvl2pPr>
            <a:lvl3pPr marL="923521" indent="-239994" algn="r" rtl="1">
              <a:spcBef>
                <a:spcPts val="1067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SzPct val="65000"/>
              <a:buFont typeface="Courier New" panose="02070309020205020404" pitchFamily="49" charset="0"/>
              <a:buChar char="o"/>
              <a:defRPr sz="2400" b="0">
                <a:solidFill>
                  <a:srgbClr val="C0C0C0"/>
                </a:solidFill>
                <a:latin typeface="+mn-lt"/>
                <a:cs typeface="+mn-cs"/>
              </a:defRPr>
            </a:lvl3pPr>
            <a:lvl4pPr marL="1179547" indent="-239994" algn="r" rtl="1">
              <a:spcBef>
                <a:spcPts val="800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SzPct val="70000"/>
              <a:buFont typeface="Wingdings 2" panose="05020102010507070707" pitchFamily="18" charset="2"/>
              <a:buChar char=""/>
              <a:defRPr sz="2400" b="0">
                <a:solidFill>
                  <a:srgbClr val="C0C0C0"/>
                </a:solidFill>
                <a:cs typeface="+mn-cs"/>
              </a:defRPr>
            </a:lvl4pPr>
            <a:lvl5pPr algn="r" rtl="1">
              <a:defRPr/>
            </a:lvl5pPr>
          </a:lstStyle>
          <a:p>
            <a:pPr lvl="0" eaLnBrk="1" latinLnBrk="0" hangingPunct="1"/>
            <a:r>
              <a:rPr lang="fa-IR" dirty="0" smtClean="0"/>
              <a:t>--</a:t>
            </a:r>
            <a:endParaRPr lang="en-US" dirty="0" smtClean="0"/>
          </a:p>
          <a:p>
            <a:pPr lvl="1" eaLnBrk="1" latinLnBrk="0" hangingPunct="1"/>
            <a:r>
              <a:rPr lang="fa-IR" dirty="0" smtClean="0"/>
              <a:t>--</a:t>
            </a:r>
            <a:endParaRPr lang="en-US" dirty="0" smtClean="0"/>
          </a:p>
          <a:p>
            <a:pPr lvl="2" eaLnBrk="1" latinLnBrk="0" hangingPunct="1"/>
            <a:r>
              <a:rPr lang="fa-IR" dirty="0" smtClean="0"/>
              <a:t>--</a:t>
            </a:r>
            <a:endParaRPr lang="en-US" dirty="0" smtClean="0"/>
          </a:p>
          <a:p>
            <a:pPr lvl="3" eaLnBrk="1" latinLnBrk="0" hangingPunct="1"/>
            <a:r>
              <a:rPr lang="fa-IR" dirty="0" smtClean="0">
                <a:cs typeface="+mn-cs"/>
              </a:rPr>
              <a:t>--</a:t>
            </a: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56659"/>
            <a:ext cx="10972800" cy="433535"/>
          </a:xfrm>
          <a:prstGeom prst="rect">
            <a:avLst/>
          </a:prstGeom>
        </p:spPr>
        <p:txBody>
          <a:bodyPr anchor="ctr"/>
          <a:lstStyle>
            <a:lvl1pPr algn="r" rtl="1">
              <a:defRPr sz="2400" b="1" baseline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B Titr" panose="00000700000000000000" pitchFamily="2" charset="-78"/>
              </a:defRPr>
            </a:lvl1pPr>
          </a:lstStyle>
          <a:p>
            <a:r>
              <a:rPr kumimoji="0" lang="fa-IR" dirty="0" smtClean="0"/>
              <a:t>--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797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ABE7-A4DC-4B08-8C86-93CA39B35C6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7EB8A-3191-4133-9D5E-8160F8E526C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000"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954290"/>
            <a:ext cx="5980670" cy="2359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600" b="1" dirty="0" smtClean="0">
                <a:solidFill>
                  <a:schemeClr val="bg1"/>
                </a:solidFill>
                <a:latin typeface="XB Roya" pitchFamily="2" charset="-78"/>
                <a:cs typeface="B Nazanin" panose="00000400000000000000" pitchFamily="2" charset="-78"/>
              </a:rPr>
              <a:t>تحلیل پیشرفته شبکه های مالی و سامانه های مدیریت تقلب</a:t>
            </a:r>
            <a:endParaRPr lang="fa-IR" sz="3600" b="1" dirty="0">
              <a:solidFill>
                <a:schemeClr val="bg1"/>
              </a:solidFill>
              <a:latin typeface="XB Roya" pitchFamily="2" charset="-78"/>
              <a:cs typeface="B Nazanin" panose="00000400000000000000" pitchFamily="2" charset="-78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052285" y="3547832"/>
            <a:ext cx="437457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2000" b="1" dirty="0" smtClean="0">
                <a:solidFill>
                  <a:schemeClr val="bg1"/>
                </a:solidFill>
                <a:latin typeface="XB Roya" pitchFamily="2" charset="-78"/>
                <a:cs typeface="B Nazanin" panose="00000400000000000000" pitchFamily="2" charset="-78"/>
              </a:rPr>
              <a:t>دکتر جلال الدین نصیری</a:t>
            </a:r>
          </a:p>
          <a:p>
            <a:pPr algn="r" rtl="1"/>
            <a:endParaRPr lang="fa-IR" b="1" dirty="0">
              <a:solidFill>
                <a:schemeClr val="bg1"/>
              </a:solidFill>
              <a:latin typeface="XB Roya" pitchFamily="2" charset="-78"/>
              <a:cs typeface="XB Roy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چند کاربرد تحلیل شبکه های مالی(</a:t>
            </a:r>
            <a:r>
              <a:rPr lang="fa-I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5</a:t>
            </a: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)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4505" y="190430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algn="r" rtl="1"/>
            <a:r>
              <a:rPr lang="fa-IR" b="1" dirty="0" smtClean="0">
                <a:cs typeface="B Nazanin" panose="00000400000000000000" pitchFamily="2" charset="-78"/>
              </a:rPr>
              <a:t>استخراج ریسک سیستمی</a:t>
            </a: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تعریف: </a:t>
            </a:r>
            <a:r>
              <a:rPr lang="fa-IR" b="1" dirty="0">
                <a:cs typeface="B Nazanin" panose="00000400000000000000" pitchFamily="2" charset="-78"/>
              </a:rPr>
              <a:t>احتمال ایجاد بحران مالی و سقوط ناگهانی در کل یک سیستم مالی و سرایت بی‌ثباتی و آشوب در بازارهای مالی به صورت زنجیروار است.</a:t>
            </a:r>
          </a:p>
          <a:p>
            <a:pPr marR="0" algn="r" rtl="1"/>
            <a:endParaRPr lang="fa-IR" b="1" dirty="0">
              <a:cs typeface="B Nazanin" panose="00000400000000000000" pitchFamily="2" charset="-78"/>
            </a:endParaRPr>
          </a:p>
          <a:p>
            <a:pPr marL="285750" marR="0" indent="-285750" algn="r" rtl="1">
              <a:buFont typeface="Arial" panose="020B0604020202020204" pitchFamily="34" charset="0"/>
              <a:buChar char="•"/>
            </a:pPr>
            <a:endParaRPr lang="fa-IR" b="1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25" y="3077617"/>
            <a:ext cx="3535680" cy="3039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8" t="33304" r="49011" b="28892"/>
          <a:stretch/>
        </p:blipFill>
        <p:spPr>
          <a:xfrm>
            <a:off x="4070854" y="3077617"/>
            <a:ext cx="3600400" cy="302433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307316"/>
              </p:ext>
            </p:extLst>
          </p:nvPr>
        </p:nvGraphicFramePr>
        <p:xfrm>
          <a:off x="561591" y="1008364"/>
          <a:ext cx="1816352" cy="347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176"/>
                <a:gridCol w="908176"/>
              </a:tblGrid>
              <a:tr h="315658">
                <a:tc>
                  <a:txBody>
                    <a:bodyPr/>
                    <a:lstStyle/>
                    <a:p>
                      <a:r>
                        <a:rPr lang="fa-IR" sz="1400" dirty="0" smtClean="0">
                          <a:cs typeface="B Nazanin" panose="00000400000000000000" pitchFamily="2" charset="-78"/>
                        </a:rPr>
                        <a:t>ریسک</a:t>
                      </a:r>
                      <a:endParaRPr lang="en-US" sz="1400" dirty="0">
                        <a:cs typeface="B Nazanin" panose="00000400000000000000" pitchFamily="2" charset="-78"/>
                      </a:endParaRPr>
                    </a:p>
                  </a:txBody>
                  <a:tcPr marL="77834" marR="77834" marT="38917" marB="38917"/>
                </a:tc>
                <a:tc>
                  <a:txBody>
                    <a:bodyPr/>
                    <a:lstStyle/>
                    <a:p>
                      <a:r>
                        <a:rPr lang="fa-IR" sz="1400" dirty="0" smtClean="0">
                          <a:cs typeface="B Nazanin" panose="00000400000000000000" pitchFamily="2" charset="-78"/>
                        </a:rPr>
                        <a:t>بانک</a:t>
                      </a:r>
                      <a:endParaRPr lang="en-US" sz="1400" dirty="0">
                        <a:cs typeface="B Nazanin" panose="00000400000000000000" pitchFamily="2" charset="-78"/>
                      </a:endParaRPr>
                    </a:p>
                  </a:txBody>
                  <a:tcPr marL="77834" marR="77834" marT="38917" marB="38917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5/31</a:t>
                      </a: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شاپرک</a:t>
                      </a:r>
                    </a:p>
                  </a:txBody>
                  <a:tcPr marL="8107" marR="8107" marT="8107" marB="0" anchor="b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4/6</a:t>
                      </a: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ملت</a:t>
                      </a:r>
                    </a:p>
                  </a:txBody>
                  <a:tcPr marL="8107" marR="8107" marT="8107" marB="0" anchor="b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2/8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ملی</a:t>
                      </a:r>
                    </a:p>
                  </a:txBody>
                  <a:tcPr marL="8107" marR="8107" marT="8107" marB="0" anchor="b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1/56</a:t>
                      </a: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صادرات</a:t>
                      </a:r>
                    </a:p>
                  </a:txBody>
                  <a:tcPr marL="8107" marR="8107" marT="8107" marB="0" anchor="b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0/62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تجارت</a:t>
                      </a:r>
                    </a:p>
                  </a:txBody>
                  <a:tcPr marL="8107" marR="8107" marT="8107" marB="0" anchor="b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0/6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کشاورزی</a:t>
                      </a:r>
                    </a:p>
                  </a:txBody>
                  <a:tcPr marL="8107" marR="8107" marT="8107" marB="0" anchor="b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0/59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رفاه</a:t>
                      </a:r>
                    </a:p>
                  </a:txBody>
                  <a:tcPr marL="8107" marR="8107" marT="8107" marB="0" anchor="b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0/55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پاسارگاد</a:t>
                      </a:r>
                    </a:p>
                  </a:txBody>
                  <a:tcPr marL="8107" marR="8107" marT="8107" marB="0" anchor="b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0/49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پارسیان</a:t>
                      </a:r>
                    </a:p>
                  </a:txBody>
                  <a:tcPr marL="8107" marR="8107" marT="8107" marB="0" anchor="b"/>
                </a:tc>
              </a:tr>
              <a:tr h="315658">
                <a:tc>
                  <a:txBody>
                    <a:bodyPr/>
                    <a:lstStyle/>
                    <a:p>
                      <a:pPr algn="r" fontAlgn="b"/>
                      <a:r>
                        <a:rPr lang="fa-I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0/48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8107" marR="8107" marT="8107" marB="0" anchor="b"/>
                </a:tc>
                <a:tc>
                  <a:txBody>
                    <a:bodyPr/>
                    <a:lstStyle/>
                    <a:p>
                      <a:pPr algn="r" rtl="1" fontAlgn="b"/>
                      <a:r>
                        <a:rPr lang="fa-I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سامان</a:t>
                      </a:r>
                    </a:p>
                  </a:txBody>
                  <a:tcPr marL="8107" marR="8107" marT="8107" marB="0" anchor="b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-74000" y="5814629"/>
            <a:ext cx="798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b="1" dirty="0" smtClean="0">
                <a:cs typeface="B Nazanin" panose="00000400000000000000" pitchFamily="2" charset="-78"/>
              </a:rPr>
              <a:t>با تشکر از اقایان دکتر نادر قاسمی، </a:t>
            </a:r>
            <a:r>
              <a:rPr lang="fa-IR" sz="1200" b="1" dirty="0">
                <a:cs typeface="B Nazanin" panose="00000400000000000000" pitchFamily="2" charset="-78"/>
              </a:rPr>
              <a:t>مهندس فرهاد یوسفی </a:t>
            </a:r>
            <a:r>
              <a:rPr lang="fa-IR" sz="1200" b="1" dirty="0" smtClean="0">
                <a:cs typeface="B Nazanin" panose="00000400000000000000" pitchFamily="2" charset="-78"/>
              </a:rPr>
              <a:t>و خانم مهندس مریم گرامی جهت استخراج اطلاعات ریسک از تراکنش های پایا اسفند </a:t>
            </a:r>
            <a:r>
              <a:rPr lang="fa-IR" dirty="0" smtClean="0">
                <a:cs typeface="B Nazanin" panose="00000400000000000000" pitchFamily="2" charset="-78"/>
              </a:rPr>
              <a:t>94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99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دسته بندی انواع تحلیل در تشخیص تقلب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pic>
        <p:nvPicPr>
          <p:cNvPr id="3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442" y="1196546"/>
            <a:ext cx="871226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85" y="365125"/>
            <a:ext cx="8778240" cy="58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73" y="365125"/>
            <a:ext cx="8778240" cy="56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7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77" y="255373"/>
            <a:ext cx="8778240" cy="58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7441"/>
            <a:ext cx="11155680" cy="6057269"/>
          </a:xfrm>
        </p:spPr>
      </p:pic>
    </p:spTree>
    <p:extLst>
      <p:ext uri="{BB962C8B-B14F-4D97-AF65-F5344CB8AC3E}">
        <p14:creationId xmlns:p14="http://schemas.microsoft.com/office/powerpoint/2010/main" val="40703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86295"/>
            <a:ext cx="11064240" cy="5993130"/>
          </a:xfrm>
        </p:spPr>
      </p:pic>
    </p:spTree>
    <p:extLst>
      <p:ext uri="{BB962C8B-B14F-4D97-AF65-F5344CB8AC3E}">
        <p14:creationId xmlns:p14="http://schemas.microsoft.com/office/powerpoint/2010/main" val="4845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7" y="169806"/>
            <a:ext cx="11612880" cy="5635923"/>
          </a:xfrm>
        </p:spPr>
      </p:pic>
    </p:spTree>
    <p:extLst>
      <p:ext uri="{BB962C8B-B14F-4D97-AF65-F5344CB8AC3E}">
        <p14:creationId xmlns:p14="http://schemas.microsoft.com/office/powerpoint/2010/main" val="134069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4" y="202457"/>
            <a:ext cx="11247120" cy="59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457"/>
            <a:ext cx="9966960" cy="61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02508" y="490153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درباره من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78" y="894835"/>
            <a:ext cx="1905000" cy="190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0768" y="1252147"/>
            <a:ext cx="63926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جلال الدین نصیری</a:t>
            </a: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دکتری مهندسی کامپیوتر از دانشگاه تربیت مدرس</a:t>
            </a: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گرایش هوش مصنوعی</a:t>
            </a:r>
          </a:p>
          <a:p>
            <a:pPr algn="r" rtl="1"/>
            <a:endParaRPr lang="fa-IR" b="1" dirty="0">
              <a:cs typeface="B Nazanin" panose="00000400000000000000" pitchFamily="2" charset="-78"/>
            </a:endParaRPr>
          </a:p>
          <a:p>
            <a:pPr algn="r" rtl="1"/>
            <a:endParaRPr lang="fa-IR" b="1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رییس گروه سامانه های مدیریت تقلب شرکت خدمات انفورماتیک</a:t>
            </a:r>
          </a:p>
          <a:p>
            <a:pPr algn="r" rtl="1"/>
            <a:endParaRPr lang="fa-IR" b="1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عضو هیات علمی پژوهشگاه علوم و فناوری اطلاعات ایران ( ایرانداک)</a:t>
            </a:r>
          </a:p>
          <a:p>
            <a:pPr algn="r" rtl="1"/>
            <a:endParaRPr lang="fa-IR" b="1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مشاور مدیرعامل شرکت خدمات انفورماتیک کیش</a:t>
            </a:r>
          </a:p>
          <a:p>
            <a:pPr algn="r" rtl="1"/>
            <a:endParaRPr lang="fa-IR" b="1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مدیر آزمایشگاه متن کاوی و یادگیری ماشین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62" y="4775500"/>
            <a:ext cx="2590800" cy="98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94" y="469568"/>
            <a:ext cx="8778240" cy="55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83" y="365125"/>
            <a:ext cx="8778240" cy="541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دسته بندی انواع تحلیل در تشخیص تقلب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pic>
        <p:nvPicPr>
          <p:cNvPr id="3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442" y="1196546"/>
            <a:ext cx="8712261" cy="43434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096108" y="1746422"/>
            <a:ext cx="2306595" cy="642552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9979025" y="6534151"/>
            <a:ext cx="56673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9pPr>
          </a:lstStyle>
          <a:p>
            <a:fld id="{5E75B498-23AC-4F10-8AA3-A042E3EA5302}" type="slidenum">
              <a:rPr lang="fa-IR" altLang="en-US" sz="1600"/>
              <a:pPr/>
              <a:t>23</a:t>
            </a:fld>
            <a:endParaRPr lang="fa-IR" altLang="en-US" sz="1600"/>
          </a:p>
        </p:txBody>
      </p:sp>
      <p:pic>
        <p:nvPicPr>
          <p:cNvPr id="11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10" y="1967064"/>
            <a:ext cx="5943600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5505"/>
              </p:ext>
            </p:extLst>
          </p:nvPr>
        </p:nvGraphicFramePr>
        <p:xfrm>
          <a:off x="349043" y="681962"/>
          <a:ext cx="2928957" cy="2768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76319"/>
                <a:gridCol w="976319"/>
                <a:gridCol w="9763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>
                          <a:cs typeface="B Nazanin" panose="00000400000000000000" pitchFamily="2" charset="-78"/>
                        </a:rPr>
                        <a:t>شماره مشتری اول</a:t>
                      </a:r>
                      <a:r>
                        <a:rPr lang="en-US" baseline="0" dirty="0" smtClean="0">
                          <a:cs typeface="B Nazanin" panose="00000400000000000000" pitchFamily="2" charset="-78"/>
                        </a:rPr>
                        <a:t> 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>
                          <a:cs typeface="B Nazanin" panose="00000400000000000000" pitchFamily="2" charset="-78"/>
                        </a:rPr>
                        <a:t>شماره مشتری دوم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>
                          <a:cs typeface="B Nazanin" panose="00000400000000000000" pitchFamily="2" charset="-78"/>
                        </a:rPr>
                        <a:t>مبلغ واریزی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1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10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30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2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10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5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3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10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22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4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10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2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5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10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37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79" y="3894718"/>
            <a:ext cx="2155825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سناریو سرقت اطلاعات اینترنت بانک و پولشویی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86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پایگاه داده گراف در مقابل رابطه ای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pic>
        <p:nvPicPr>
          <p:cNvPr id="7" name="Picture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289" y="1110456"/>
            <a:ext cx="67913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80333" y="4270457"/>
            <a:ext cx="6646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استفاده از ساختار گراف (رئوس و روابط) برای نمایش و ذخیره‌سازی اطلاعات</a:t>
            </a:r>
          </a:p>
          <a:p>
            <a:pPr marL="380990" indent="-380990"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پیمایش سریع روابط میان موجودیت‌ها</a:t>
            </a:r>
          </a:p>
          <a:p>
            <a:pPr marL="380990" indent="-380990" algn="r" rtl="1">
              <a:buFont typeface="Arial" panose="020B0604020202020204" pitchFamily="34" charset="0"/>
              <a:buChar char="•"/>
            </a:pPr>
            <a:r>
              <a:rPr lang="fa-IR" b="1" dirty="0" smtClean="0">
                <a:cs typeface="B Nazanin" panose="00000400000000000000" pitchFamily="2" charset="-78"/>
              </a:rPr>
              <a:t>امکان استخراج سنجه‌های </a:t>
            </a:r>
            <a:r>
              <a:rPr lang="fa-IR" b="1" dirty="0">
                <a:cs typeface="B Nazanin" panose="00000400000000000000" pitchFamily="2" charset="-78"/>
              </a:rPr>
              <a:t>آماری </a:t>
            </a:r>
            <a:r>
              <a:rPr lang="fa-IR" b="1" dirty="0" smtClean="0">
                <a:cs typeface="B Nazanin" panose="00000400000000000000" pitchFamily="2" charset="-78"/>
              </a:rPr>
              <a:t>گراف با سرعت بالا</a:t>
            </a:r>
            <a:endParaRPr lang="fa-IR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35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825" y="586228"/>
            <a:ext cx="7589520" cy="55907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مقایسه کلی پایگاه داده ها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80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75" y="67962"/>
            <a:ext cx="8046720" cy="60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رتبه بندی پایگاه داده گرافی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2" y="123567"/>
            <a:ext cx="7040880" cy="572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16" y="208676"/>
            <a:ext cx="7955280" cy="59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" y="0"/>
            <a:ext cx="8412480" cy="6311291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کاربرد در حوزه مالی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93773" y="843452"/>
            <a:ext cx="914400" cy="6096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6604" y="5329727"/>
            <a:ext cx="1416909" cy="84723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1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شبکه های مالی چیست؟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50724" y="1373203"/>
            <a:ext cx="6144195" cy="1166162"/>
            <a:chOff x="2060741" y="4646613"/>
            <a:chExt cx="6144195" cy="1166162"/>
          </a:xfrm>
        </p:grpSpPr>
        <p:sp>
          <p:nvSpPr>
            <p:cNvPr id="4" name="Rectangle 61"/>
            <p:cNvSpPr>
              <a:spLocks noChangeArrowheads="1"/>
            </p:cNvSpPr>
            <p:nvPr/>
          </p:nvSpPr>
          <p:spPr bwMode="auto">
            <a:xfrm>
              <a:off x="2156223" y="4646613"/>
              <a:ext cx="5978127" cy="1166162"/>
            </a:xfrm>
            <a:prstGeom prst="rect">
              <a:avLst/>
            </a:prstGeom>
            <a:noFill/>
            <a:ln w="9525" cap="sq">
              <a:solidFill>
                <a:srgbClr val="38638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a-IR"/>
            </a:p>
          </p:txBody>
        </p:sp>
        <p:sp>
          <p:nvSpPr>
            <p:cNvPr id="5" name="Rectangle 62"/>
            <p:cNvSpPr>
              <a:spLocks noChangeArrowheads="1"/>
            </p:cNvSpPr>
            <p:nvPr/>
          </p:nvSpPr>
          <p:spPr bwMode="auto">
            <a:xfrm>
              <a:off x="7786688" y="467677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a-IR" altLang="fa-IR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60741" y="4649323"/>
              <a:ext cx="6144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sz="1600" b="1" dirty="0">
                  <a:solidFill>
                    <a:srgbClr val="C05046"/>
                  </a:solidFill>
                  <a:cs typeface="B Nazanin" panose="00000400000000000000" pitchFamily="2" charset="-78"/>
                </a:rPr>
                <a:t>تعریف: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fa-IR" sz="1600" b="1" dirty="0">
                  <a:cs typeface="B Nazanin" panose="00000400000000000000" pitchFamily="2" charset="-78"/>
                </a:rPr>
                <a:t> </a:t>
              </a:r>
              <a:r>
                <a:rPr lang="fa-IR" sz="1600" b="1" dirty="0" smtClean="0">
                  <a:cs typeface="B Nazanin" panose="00000400000000000000" pitchFamily="2" charset="-78"/>
                </a:rPr>
                <a:t>از </a:t>
              </a:r>
              <a:r>
                <a:rPr lang="fa-IR" sz="1600" b="1" dirty="0">
                  <a:cs typeface="B Nazanin" panose="00000400000000000000" pitchFamily="2" charset="-78"/>
                </a:rPr>
                <a:t>گره‌هایی (که عموماً فردی یا سازمانی هستند) تشکیل شده‌است که توسط یک یا چند نوع خاص از وابستگی </a:t>
              </a:r>
              <a:r>
                <a:rPr lang="fa-IR" sz="1600" b="1" dirty="0" smtClean="0">
                  <a:cs typeface="B Nazanin" panose="00000400000000000000" pitchFamily="2" charset="-78"/>
                </a:rPr>
                <a:t>( در اینجا تبادلات مالی) </a:t>
              </a:r>
              <a:r>
                <a:rPr lang="fa-IR" sz="1600" b="1" dirty="0">
                  <a:cs typeface="B Nazanin" panose="00000400000000000000" pitchFamily="2" charset="-78"/>
                </a:rPr>
                <a:t>به هم متصل </a:t>
              </a:r>
              <a:r>
                <a:rPr lang="fa-IR" sz="1600" b="1" dirty="0" smtClean="0">
                  <a:cs typeface="B Nazanin" panose="00000400000000000000" pitchFamily="2" charset="-78"/>
                </a:rPr>
                <a:t>می باشند.</a:t>
              </a:r>
              <a:endParaRPr lang="fa-IR" sz="1600" b="1"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66638" y="2741503"/>
            <a:ext cx="6028281" cy="914400"/>
            <a:chOff x="2156223" y="4646613"/>
            <a:chExt cx="6028281" cy="914400"/>
          </a:xfrm>
        </p:grpSpPr>
        <p:sp>
          <p:nvSpPr>
            <p:cNvPr id="8" name="Rectangle 61"/>
            <p:cNvSpPr>
              <a:spLocks noChangeArrowheads="1"/>
            </p:cNvSpPr>
            <p:nvPr/>
          </p:nvSpPr>
          <p:spPr bwMode="auto">
            <a:xfrm>
              <a:off x="2156223" y="4646613"/>
              <a:ext cx="5978127" cy="914400"/>
            </a:xfrm>
            <a:prstGeom prst="rect">
              <a:avLst/>
            </a:prstGeom>
            <a:noFill/>
            <a:ln w="9525" cap="sq">
              <a:solidFill>
                <a:srgbClr val="38638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a-IR"/>
            </a:p>
          </p:txBody>
        </p:sp>
        <p:sp>
          <p:nvSpPr>
            <p:cNvPr id="9" name="Rectangle 62"/>
            <p:cNvSpPr>
              <a:spLocks noChangeArrowheads="1"/>
            </p:cNvSpPr>
            <p:nvPr/>
          </p:nvSpPr>
          <p:spPr bwMode="auto">
            <a:xfrm>
              <a:off x="7786688" y="467677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a-IR" altLang="fa-I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32423" y="4673600"/>
              <a:ext cx="595208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fa-IR" sz="1600" b="1" dirty="0">
                  <a:cs typeface="B Nazanin" panose="00000400000000000000" pitchFamily="2" charset="-78"/>
                </a:rPr>
                <a:t>هر </a:t>
              </a:r>
              <a:r>
                <a:rPr lang="fa-IR" sz="1600" b="1" dirty="0" smtClean="0">
                  <a:cs typeface="B Nazanin" panose="00000400000000000000" pitchFamily="2" charset="-78"/>
                </a:rPr>
                <a:t>شبکه مالی پیچیده بوسیله مجموعه </a:t>
              </a:r>
              <a:r>
                <a:rPr lang="fa-IR" sz="1600" b="1" dirty="0">
                  <a:cs typeface="B Nazanin" panose="00000400000000000000" pitchFamily="2" charset="-78"/>
                </a:rPr>
                <a:t>ای از گره (</a:t>
              </a:r>
              <a:r>
                <a:rPr lang="en-US" sz="1600" b="1" dirty="0">
                  <a:cs typeface="B Nazanin" panose="00000400000000000000" pitchFamily="2" charset="-78"/>
                </a:rPr>
                <a:t>node</a:t>
              </a:r>
              <a:r>
                <a:rPr lang="fa-IR" sz="1600" b="1" dirty="0">
                  <a:cs typeface="B Nazanin" panose="00000400000000000000" pitchFamily="2" charset="-78"/>
                </a:rPr>
                <a:t>) و یال (</a:t>
              </a:r>
              <a:r>
                <a:rPr lang="en-US" sz="1600" b="1" dirty="0">
                  <a:cs typeface="B Nazanin" panose="00000400000000000000" pitchFamily="2" charset="-78"/>
                </a:rPr>
                <a:t>edge</a:t>
              </a:r>
              <a:r>
                <a:rPr lang="fa-IR" sz="1600" b="1" dirty="0">
                  <a:cs typeface="B Nazanin" panose="00000400000000000000" pitchFamily="2" charset="-78"/>
                </a:rPr>
                <a:t>) معرفی می گردد.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fa-IR" sz="1600" b="1" dirty="0" smtClean="0">
                  <a:cs typeface="B Nazanin" panose="00000400000000000000" pitchFamily="2" charset="-78"/>
                </a:rPr>
                <a:t>دانش </a:t>
              </a:r>
              <a:r>
                <a:rPr lang="fa-IR" sz="1600" b="1" dirty="0">
                  <a:cs typeface="B Nazanin" panose="00000400000000000000" pitchFamily="2" charset="-78"/>
                </a:rPr>
                <a:t>ساختاری بسیار مفیدی در یک شبکه </a:t>
              </a:r>
              <a:r>
                <a:rPr lang="fa-IR" sz="1600" b="1" dirty="0" smtClean="0">
                  <a:cs typeface="B Nazanin" panose="00000400000000000000" pitchFamily="2" charset="-78"/>
                </a:rPr>
                <a:t>مالی </a:t>
              </a:r>
              <a:r>
                <a:rPr lang="fa-IR" sz="1600" b="1" dirty="0">
                  <a:cs typeface="B Nazanin" panose="00000400000000000000" pitchFamily="2" charset="-78"/>
                </a:rPr>
                <a:t>وجود دارد.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5" y="1827103"/>
            <a:ext cx="36576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0" y="90620"/>
            <a:ext cx="8778240" cy="5649360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روند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neo4j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49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5" t="60" r="24724" b="-60"/>
          <a:stretch/>
        </p:blipFill>
        <p:spPr>
          <a:xfrm>
            <a:off x="315183" y="573426"/>
            <a:ext cx="6816757" cy="507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Graph Database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864085" y="1243545"/>
            <a:ext cx="4910336" cy="4624612"/>
          </a:xfrm>
          <a:prstGeom prst="rect">
            <a:avLst/>
          </a:prstGeom>
        </p:spPr>
        <p:txBody>
          <a:bodyPr/>
          <a:lstStyle>
            <a:lvl1pPr marL="274320" indent="-180000" algn="r" rtl="1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SzPct val="90000"/>
              <a:buFont typeface="Georgia"/>
              <a:buChar char="•"/>
              <a:defRPr kumimoji="0" sz="1800" b="0" kern="1200">
                <a:solidFill>
                  <a:srgbClr val="C0C0C0"/>
                </a:solidFill>
                <a:latin typeface="+mn-lt"/>
                <a:ea typeface="+mn-ea"/>
                <a:cs typeface="+mn-cs"/>
              </a:defRPr>
            </a:lvl1pPr>
            <a:lvl2pPr marL="493776" indent="-180000" algn="r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Font typeface="Georgia"/>
              <a:buChar char="▫"/>
              <a:defRPr kumimoji="0" sz="1800" b="0" kern="1200">
                <a:solidFill>
                  <a:srgbClr val="C0C0C0"/>
                </a:solidFill>
                <a:latin typeface="+mn-lt"/>
                <a:ea typeface="+mn-ea"/>
                <a:cs typeface="+mn-cs"/>
              </a:defRPr>
            </a:lvl2pPr>
            <a:lvl3pPr marL="692658" indent="-180000" algn="r" rtl="1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SzPct val="65000"/>
              <a:buFont typeface="Courier New" panose="02070309020205020404" pitchFamily="49" charset="0"/>
              <a:buChar char="o"/>
              <a:defRPr kumimoji="0" sz="1800" b="0" kern="1200">
                <a:solidFill>
                  <a:srgbClr val="C0C0C0"/>
                </a:solidFill>
                <a:latin typeface="+mn-lt"/>
                <a:ea typeface="+mn-ea"/>
                <a:cs typeface="+mn-cs"/>
              </a:defRPr>
            </a:lvl3pPr>
            <a:lvl4pPr marL="884682" indent="-180000" algn="r" rtl="1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tx2">
                  <a:lumMod val="75000"/>
                  <a:lumOff val="25000"/>
                </a:schemeClr>
              </a:buClr>
              <a:buSzPct val="70000"/>
              <a:buFont typeface="Wingdings 2" panose="05020102010507070707" pitchFamily="18" charset="2"/>
              <a:buChar char=""/>
              <a:defRPr kumimoji="0" sz="1800" b="0" kern="1200">
                <a:solidFill>
                  <a:srgbClr val="C0C0C0"/>
                </a:solidFill>
                <a:latin typeface="+mn-lt"/>
                <a:ea typeface="+mn-ea"/>
                <a:cs typeface="+mn-cs"/>
              </a:defRPr>
            </a:lvl4pPr>
            <a:lvl5pPr marL="1042416" indent="-137160" algn="r" rtl="1" eaLnBrk="1" latinLnBrk="0" hangingPunct="1">
              <a:spcBef>
                <a:spcPts val="225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07008" indent="-137160" algn="r" rtl="1" eaLnBrk="1" latinLnBrk="0" hangingPunct="1">
              <a:spcBef>
                <a:spcPts val="225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1600" indent="-137160" algn="r" rtl="1" eaLnBrk="1" latinLnBrk="0" hangingPunct="1">
              <a:spcBef>
                <a:spcPts val="225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22476" indent="-137160" algn="r" rtl="1" eaLnBrk="1" latinLnBrk="0" hangingPunct="1">
              <a:spcBef>
                <a:spcPts val="225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12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80210" indent="-137160" algn="r" rtl="1" eaLnBrk="1" latinLnBrk="0" hangingPunct="1">
              <a:spcBef>
                <a:spcPts val="225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fa-IR" sz="2400" b="1" dirty="0">
                <a:solidFill>
                  <a:schemeClr val="tx1"/>
                </a:solidFill>
                <a:latin typeface="Arial" charset="0"/>
                <a:cs typeface="B Nazanin" panose="00000400000000000000" pitchFamily="2" charset="-78"/>
              </a:rPr>
              <a:t>استفاده از زبان سایفر برای انجام عملیات روی پایگاه داده‌ها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fa-IR" sz="2400" b="1" dirty="0">
              <a:solidFill>
                <a:schemeClr val="tx1"/>
              </a:solidFill>
              <a:latin typeface="Arial" charset="0"/>
              <a:cs typeface="B Nazanin" panose="00000400000000000000" pitchFamily="2" charset="-78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fa-IR" sz="2400" b="1" dirty="0">
                <a:solidFill>
                  <a:schemeClr val="tx1"/>
                </a:solidFill>
                <a:latin typeface="Arial" charset="0"/>
                <a:cs typeface="B Nazanin" panose="00000400000000000000" pitchFamily="2" charset="-78"/>
              </a:rPr>
              <a:t>دارای کتابخانه‌های لازم برای استفاده در برنامه جاوا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fa-IR" sz="2400" b="1" dirty="0">
              <a:solidFill>
                <a:schemeClr val="tx1"/>
              </a:solidFill>
              <a:latin typeface="Arial" charset="0"/>
              <a:cs typeface="B Nazanin" panose="00000400000000000000" pitchFamily="2" charset="-78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fa-IR" sz="2400" b="1" dirty="0">
                <a:solidFill>
                  <a:schemeClr val="tx1"/>
                </a:solidFill>
                <a:latin typeface="Arial" charset="0"/>
                <a:cs typeface="B Nazanin" panose="00000400000000000000" pitchFamily="2" charset="-78"/>
              </a:rPr>
              <a:t>امکان استفاده از مرورگر جهت مشاهده نتایج کوئری‌ها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fa-IR" sz="2400" b="1" dirty="0">
              <a:solidFill>
                <a:schemeClr val="tx1"/>
              </a:solidFill>
              <a:latin typeface="Arial" charset="0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85812"/>
            <a:ext cx="8991600" cy="528637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استخراج تقلب حلقه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2536994" y="169963"/>
            <a:ext cx="8761413" cy="666750"/>
          </a:xfrm>
          <a:prstGeom prst="rect">
            <a:avLst/>
          </a:prstGeom>
          <a:extLst/>
        </p:spPr>
        <p:txBody>
          <a:bodyPr>
            <a:normAutofit/>
          </a:bodyPr>
          <a:lstStyle/>
          <a:p>
            <a:pPr algn="r" rtl="1">
              <a:spcBef>
                <a:spcPct val="50000"/>
              </a:spcBef>
              <a:defRPr/>
            </a:pPr>
            <a:r>
              <a:rPr lang="fa-I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راهکارهای افزایش توان پردازشی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836713"/>
            <a:ext cx="870585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011" y="116634"/>
            <a:ext cx="3200400" cy="18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24" y="476672"/>
            <a:ext cx="8686800" cy="215185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3155830" y="214466"/>
            <a:ext cx="8761413" cy="666750"/>
          </a:xfrm>
          <a:prstGeom prst="rect">
            <a:avLst/>
          </a:prstGeom>
          <a:extLst/>
        </p:spPr>
        <p:txBody>
          <a:bodyPr>
            <a:normAutofit/>
          </a:bodyPr>
          <a:lstStyle/>
          <a:p>
            <a:pPr algn="r" rtl="1">
              <a:spcBef>
                <a:spcPct val="50000"/>
              </a:spcBef>
              <a:defRPr/>
            </a:pPr>
            <a:r>
              <a:rPr lang="fa-I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نگاشت-کاهش (هادوپ)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2446" y="3622179"/>
            <a:ext cx="3238500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2420889"/>
            <a:ext cx="5852160" cy="37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44624"/>
            <a:ext cx="8724900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00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765795"/>
            <a:ext cx="50292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4509120"/>
            <a:ext cx="19796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02" y="664195"/>
            <a:ext cx="32004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://spark.apache.org/images/logistic-regress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40" y="3289921"/>
            <a:ext cx="314166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6332266" y="5134595"/>
            <a:ext cx="3894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9pPr>
          </a:lstStyle>
          <a:p>
            <a:r>
              <a:rPr lang="en-US" altLang="fa-IR" dirty="0"/>
              <a:t>Logistic regression in Hadoop and Spark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678012" y="260648"/>
            <a:ext cx="8761413" cy="666750"/>
          </a:xfrm>
          <a:prstGeom prst="rect">
            <a:avLst/>
          </a:prstGeom>
          <a:extLst/>
        </p:spPr>
        <p:txBody>
          <a:bodyPr>
            <a:normAutofit/>
          </a:bodyPr>
          <a:lstStyle/>
          <a:p>
            <a:pPr algn="r" rtl="1">
              <a:spcBef>
                <a:spcPct val="50000"/>
              </a:spcBef>
              <a:defRPr/>
            </a:pPr>
            <a:r>
              <a:rPr lang="fa-I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اسپارک</a:t>
            </a:r>
          </a:p>
        </p:txBody>
      </p:sp>
    </p:spTree>
    <p:extLst>
      <p:ext uri="{BB962C8B-B14F-4D97-AF65-F5344CB8AC3E}">
        <p14:creationId xmlns:p14="http://schemas.microsoft.com/office/powerpoint/2010/main" val="391054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17365" y="2195385"/>
            <a:ext cx="5529857" cy="54292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با تشکر</a:t>
            </a:r>
          </a:p>
          <a:p>
            <a:pPr algn="ct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شرکت خدمات انفورماتیک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705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9979025" y="6534151"/>
            <a:ext cx="56673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9pPr>
          </a:lstStyle>
          <a:p>
            <a:fld id="{7427B421-8A1F-43A4-972F-E9D4728A1CE3}" type="slidenum">
              <a:rPr lang="fa-IR" altLang="en-US" sz="1600"/>
              <a:pPr/>
              <a:t>4</a:t>
            </a:fld>
            <a:endParaRPr lang="fa-IR" altLang="en-US" sz="1600"/>
          </a:p>
        </p:txBody>
      </p:sp>
      <p:sp>
        <p:nvSpPr>
          <p:cNvPr id="19" name="Isosceles Triangle 18"/>
          <p:cNvSpPr/>
          <p:nvPr/>
        </p:nvSpPr>
        <p:spPr>
          <a:xfrm rot="16200000" flipV="1">
            <a:off x="2951152" y="2513013"/>
            <a:ext cx="1908175" cy="24765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SG"/>
          </a:p>
        </p:txBody>
      </p:sp>
      <p:sp>
        <p:nvSpPr>
          <p:cNvPr id="19461" name="TextBox 50"/>
          <p:cNvSpPr txBox="1">
            <a:spLocks noChangeArrowheads="1"/>
          </p:cNvSpPr>
          <p:nvPr/>
        </p:nvSpPr>
        <p:spPr bwMode="auto">
          <a:xfrm>
            <a:off x="5779569" y="1858629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9pPr>
          </a:lstStyle>
          <a:p>
            <a:r>
              <a:rPr lang="en-US" altLang="en-US">
                <a:latin typeface="Gill Sans MT" panose="020B0502020104020203" pitchFamily="34" charset="0"/>
                <a:ea typeface="MS PGothic" panose="020B0600070205080204" pitchFamily="34" charset="-128"/>
              </a:rPr>
              <a:t>30</a:t>
            </a:r>
            <a:endParaRPr lang="en-SG" altLang="en-US">
              <a:latin typeface="Gill Sans MT" panose="020B05020201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19462" name="TextBox 51"/>
          <p:cNvSpPr txBox="1">
            <a:spLocks noChangeArrowheads="1"/>
          </p:cNvSpPr>
          <p:nvPr/>
        </p:nvSpPr>
        <p:spPr bwMode="auto">
          <a:xfrm>
            <a:off x="6682855" y="275874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9pPr>
          </a:lstStyle>
          <a:p>
            <a:r>
              <a:rPr lang="en-US" altLang="en-US">
                <a:latin typeface="Gill Sans MT" panose="020B0502020104020203" pitchFamily="34" charset="0"/>
                <a:ea typeface="MS PGothic" panose="020B0600070205080204" pitchFamily="34" charset="-128"/>
              </a:rPr>
              <a:t>2</a:t>
            </a:r>
            <a:endParaRPr lang="en-SG" altLang="en-US">
              <a:latin typeface="Gill Sans MT" panose="020B05020201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19463" name="TextBox 52"/>
          <p:cNvSpPr txBox="1">
            <a:spLocks noChangeArrowheads="1"/>
          </p:cNvSpPr>
          <p:nvPr/>
        </p:nvSpPr>
        <p:spPr bwMode="auto">
          <a:xfrm>
            <a:off x="5850830" y="3488543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9pPr>
          </a:lstStyle>
          <a:p>
            <a:r>
              <a:rPr lang="en-US" altLang="en-US" dirty="0">
                <a:latin typeface="Gill Sans MT" panose="020B0502020104020203" pitchFamily="34" charset="0"/>
                <a:ea typeface="MS PGothic" panose="020B0600070205080204" pitchFamily="34" charset="-128"/>
              </a:rPr>
              <a:t>37</a:t>
            </a:r>
            <a:endParaRPr lang="en-SG" altLang="en-US" dirty="0">
              <a:latin typeface="Gill Sans MT" panose="020B05020201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19464" name="TextBox 53"/>
          <p:cNvSpPr txBox="1">
            <a:spLocks noChangeArrowheads="1"/>
          </p:cNvSpPr>
          <p:nvPr/>
        </p:nvSpPr>
        <p:spPr bwMode="auto">
          <a:xfrm>
            <a:off x="5611294" y="254284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9pPr>
          </a:lstStyle>
          <a:p>
            <a:r>
              <a:rPr lang="en-US" altLang="en-US" dirty="0">
                <a:latin typeface="Gill Sans MT" panose="020B0502020104020203" pitchFamily="34" charset="0"/>
                <a:ea typeface="MS PGothic" panose="020B0600070205080204" pitchFamily="34" charset="-128"/>
              </a:rPr>
              <a:t>22</a:t>
            </a:r>
            <a:endParaRPr lang="en-SG" altLang="en-US" dirty="0">
              <a:latin typeface="Gill Sans MT" panose="020B05020201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19465" name="TextBox 54"/>
          <p:cNvSpPr txBox="1">
            <a:spLocks noChangeArrowheads="1"/>
          </p:cNvSpPr>
          <p:nvPr/>
        </p:nvSpPr>
        <p:spPr bwMode="auto">
          <a:xfrm>
            <a:off x="4825480" y="275874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B Nazanin" panose="00000400000000000000" pitchFamily="2" charset="-78"/>
              </a:defRPr>
            </a:lvl9pPr>
          </a:lstStyle>
          <a:p>
            <a:r>
              <a:rPr lang="en-US" altLang="en-US">
                <a:latin typeface="Gill Sans MT" panose="020B0502020104020203" pitchFamily="34" charset="0"/>
                <a:ea typeface="MS PGothic" panose="020B0600070205080204" pitchFamily="34" charset="-128"/>
              </a:rPr>
              <a:t>5</a:t>
            </a:r>
            <a:endParaRPr lang="en-SG" altLang="en-US">
              <a:latin typeface="Gill Sans MT" panose="020B0502020104020203" pitchFamily="34" charset="0"/>
              <a:ea typeface="MS PGothic" panose="020B0600070205080204" pitchFamily="34" charset="-128"/>
            </a:endParaRPr>
          </a:p>
        </p:txBody>
      </p:sp>
      <p:cxnSp>
        <p:nvCxnSpPr>
          <p:cNvPr id="25" name="Straight Connector 24"/>
          <p:cNvCxnSpPr>
            <a:stCxn id="31" idx="4"/>
            <a:endCxn id="33" idx="0"/>
          </p:cNvCxnSpPr>
          <p:nvPr/>
        </p:nvCxnSpPr>
        <p:spPr>
          <a:xfrm rot="5400000">
            <a:off x="6276456" y="2906378"/>
            <a:ext cx="688975" cy="0"/>
          </a:xfrm>
          <a:prstGeom prst="line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2" idx="7"/>
          </p:cNvCxnSpPr>
          <p:nvPr/>
        </p:nvCxnSpPr>
        <p:spPr>
          <a:xfrm rot="5400000">
            <a:off x="5689081" y="2353928"/>
            <a:ext cx="649287" cy="960438"/>
          </a:xfrm>
          <a:prstGeom prst="line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3" idx="2"/>
            <a:endCxn id="32" idx="6"/>
          </p:cNvCxnSpPr>
          <p:nvPr/>
        </p:nvCxnSpPr>
        <p:spPr>
          <a:xfrm rot="10800000">
            <a:off x="5584305" y="3285791"/>
            <a:ext cx="858838" cy="144463"/>
          </a:xfrm>
          <a:prstGeom prst="line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1" idx="2"/>
          </p:cNvCxnSpPr>
          <p:nvPr/>
        </p:nvCxnSpPr>
        <p:spPr>
          <a:xfrm>
            <a:off x="5012805" y="2249154"/>
            <a:ext cx="1430338" cy="134937"/>
          </a:xfrm>
          <a:prstGeom prst="line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1"/>
          </p:cNvCxnSpPr>
          <p:nvPr/>
        </p:nvCxnSpPr>
        <p:spPr>
          <a:xfrm rot="16200000" flipH="1">
            <a:off x="4691337" y="2570622"/>
            <a:ext cx="909637" cy="266700"/>
          </a:xfrm>
          <a:prstGeom prst="line">
            <a:avLst/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25480" y="2034840"/>
            <a:ext cx="357188" cy="357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1</a:t>
            </a:r>
            <a:endParaRPr lang="en-SG" dirty="0"/>
          </a:p>
        </p:txBody>
      </p:sp>
      <p:sp>
        <p:nvSpPr>
          <p:cNvPr id="31" name="Oval 30"/>
          <p:cNvSpPr/>
          <p:nvPr/>
        </p:nvSpPr>
        <p:spPr>
          <a:xfrm>
            <a:off x="6443144" y="2204704"/>
            <a:ext cx="357187" cy="357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2</a:t>
            </a:r>
            <a:endParaRPr lang="en-SG" dirty="0"/>
          </a:p>
        </p:txBody>
      </p:sp>
      <p:sp>
        <p:nvSpPr>
          <p:cNvPr id="32" name="Oval 31"/>
          <p:cNvSpPr/>
          <p:nvPr/>
        </p:nvSpPr>
        <p:spPr>
          <a:xfrm>
            <a:off x="5227119" y="3106404"/>
            <a:ext cx="357187" cy="357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3</a:t>
            </a:r>
            <a:endParaRPr lang="en-SG" dirty="0"/>
          </a:p>
        </p:txBody>
      </p:sp>
      <p:sp>
        <p:nvSpPr>
          <p:cNvPr id="33" name="Oval 32"/>
          <p:cNvSpPr/>
          <p:nvPr/>
        </p:nvSpPr>
        <p:spPr>
          <a:xfrm>
            <a:off x="6443144" y="3250865"/>
            <a:ext cx="357187" cy="357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4</a:t>
            </a:r>
            <a:endParaRPr lang="en-SG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57074"/>
              </p:ext>
            </p:extLst>
          </p:nvPr>
        </p:nvGraphicFramePr>
        <p:xfrm>
          <a:off x="469871" y="1174194"/>
          <a:ext cx="2928957" cy="2768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76319">
                  <a:extLst>
                    <a:ext uri="{9D8B030D-6E8A-4147-A177-3AD203B41FA5}"/>
                  </a:extLst>
                </a:gridCol>
                <a:gridCol w="976319">
                  <a:extLst>
                    <a:ext uri="{9D8B030D-6E8A-4147-A177-3AD203B41FA5}"/>
                  </a:extLst>
                </a:gridCol>
                <a:gridCol w="976319">
                  <a:extLst>
                    <a:ext uri="{9D8B030D-6E8A-4147-A177-3AD203B41FA5}"/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>
                          <a:cs typeface="B Nazanin" panose="00000400000000000000" pitchFamily="2" charset="-78"/>
                        </a:rPr>
                        <a:t>شماره مشتری اول</a:t>
                      </a:r>
                      <a:r>
                        <a:rPr lang="en-US" baseline="0" dirty="0" smtClean="0">
                          <a:cs typeface="B Nazanin" panose="00000400000000000000" pitchFamily="2" charset="-78"/>
                        </a:rPr>
                        <a:t> 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>
                          <a:cs typeface="B Nazanin" panose="00000400000000000000" pitchFamily="2" charset="-78"/>
                        </a:rPr>
                        <a:t>شماره مشتری دوم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>
                          <a:cs typeface="B Nazanin" panose="00000400000000000000" pitchFamily="2" charset="-78"/>
                        </a:rPr>
                        <a:t>مبلغ واریزی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1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2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30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1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3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5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2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3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22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2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4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2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4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3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cs typeface="B Nazanin" panose="00000400000000000000" pitchFamily="2" charset="-78"/>
                        </a:rPr>
                        <a:t>37</a:t>
                      </a:r>
                      <a:endParaRPr lang="en-SG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19476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593" y="1764966"/>
            <a:ext cx="4805539" cy="281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نمونه بسیار ساده!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67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آیا در بانکهای ما شبکه های مالی وجود دارد؟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17276" y="1762893"/>
            <a:ext cx="4357941" cy="1754326"/>
            <a:chOff x="-349699" y="4646613"/>
            <a:chExt cx="8484052" cy="991418"/>
          </a:xfrm>
        </p:grpSpPr>
        <p:sp>
          <p:nvSpPr>
            <p:cNvPr id="5" name="Rectangle 62"/>
            <p:cNvSpPr>
              <a:spLocks noChangeArrowheads="1"/>
            </p:cNvSpPr>
            <p:nvPr/>
          </p:nvSpPr>
          <p:spPr bwMode="auto">
            <a:xfrm>
              <a:off x="7786688" y="4676775"/>
              <a:ext cx="14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a-IR" altLang="fa-IR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349699" y="4646613"/>
              <a:ext cx="8484052" cy="991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b="1" dirty="0" smtClean="0">
                  <a:solidFill>
                    <a:srgbClr val="C05046"/>
                  </a:solidFill>
                  <a:cs typeface="B Nazanin" panose="00000400000000000000" pitchFamily="2" charset="-78"/>
                </a:rPr>
                <a:t>سامانه های  درون بانکی:</a:t>
              </a:r>
              <a:endParaRPr lang="fa-IR" b="1" dirty="0">
                <a:solidFill>
                  <a:srgbClr val="C05046"/>
                </a:solidFill>
                <a:cs typeface="B Nazanin" panose="00000400000000000000" pitchFamily="2" charset="-78"/>
              </a:endParaRPr>
            </a:p>
            <a:p>
              <a:pPr algn="r" rtl="1"/>
              <a:endParaRPr lang="fa-IR" b="1" dirty="0">
                <a:solidFill>
                  <a:srgbClr val="C05046"/>
                </a:solidFill>
                <a:cs typeface="B Nazanin" panose="00000400000000000000" pitchFamily="2" charset="-78"/>
              </a:endParaRP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fa-IR" b="1" dirty="0">
                  <a:cs typeface="B Nazanin" panose="00000400000000000000" pitchFamily="2" charset="-78"/>
                </a:rPr>
                <a:t>شبکه </a:t>
              </a:r>
              <a:r>
                <a:rPr lang="fa-IR" b="1" dirty="0" smtClean="0">
                  <a:cs typeface="B Nazanin" panose="00000400000000000000" pitchFamily="2" charset="-78"/>
                </a:rPr>
                <a:t>مالی بانکداری متمرکز(کربنکینگ)</a:t>
              </a:r>
              <a:endParaRPr lang="fa-IR" b="1" dirty="0">
                <a:cs typeface="B Nazanin" panose="00000400000000000000" pitchFamily="2" charset="-78"/>
              </a:endParaRP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fa-IR" b="1" dirty="0">
                  <a:cs typeface="B Nazanin" panose="00000400000000000000" pitchFamily="2" charset="-78"/>
                </a:rPr>
                <a:t>شبکه </a:t>
              </a:r>
              <a:r>
                <a:rPr lang="fa-IR" b="1" dirty="0" smtClean="0">
                  <a:cs typeface="B Nazanin" panose="00000400000000000000" pitchFamily="2" charset="-78"/>
                </a:rPr>
                <a:t>مالی موبایل </a:t>
              </a:r>
              <a:r>
                <a:rPr lang="fa-IR" b="1" dirty="0">
                  <a:cs typeface="B Nazanin" panose="00000400000000000000" pitchFamily="2" charset="-78"/>
                </a:rPr>
                <a:t>بانک</a:t>
              </a:r>
              <a:r>
                <a:rPr lang="fa-IR" b="1" dirty="0" smtClean="0">
                  <a:cs typeface="B Nazanin" panose="00000400000000000000" pitchFamily="2" charset="-78"/>
                </a:rPr>
                <a:t>؛  </a:t>
              </a:r>
              <a:r>
                <a:rPr lang="fa-IR" b="1" dirty="0">
                  <a:cs typeface="B Nazanin" panose="00000400000000000000" pitchFamily="2" charset="-78"/>
                </a:rPr>
                <a:t>اینترنت بانک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fa-IR" b="1" dirty="0" smtClean="0">
                  <a:cs typeface="B Nazanin" panose="00000400000000000000" pitchFamily="2" charset="-78"/>
                </a:rPr>
                <a:t>شبکه مالی سیستم کارت</a:t>
              </a:r>
            </a:p>
            <a:p>
              <a:pPr marL="285750" indent="-285750" algn="r" rtl="1">
                <a:buFont typeface="Arial" panose="020B0604020202020204" pitchFamily="34" charset="0"/>
                <a:buChar char="•"/>
              </a:pPr>
              <a:r>
                <a:rPr lang="fa-IR" dirty="0" smtClean="0">
                  <a:cs typeface="B Nazanin" panose="00000400000000000000" pitchFamily="2" charset="-78"/>
                </a:rPr>
                <a:t>.....</a:t>
              </a:r>
              <a:r>
                <a:rPr lang="fa-IR" dirty="0">
                  <a:cs typeface="B Nazanin" panose="00000400000000000000" pitchFamily="2" charset="-78"/>
                </a:rPr>
                <a:t> </a:t>
              </a:r>
              <a:endParaRPr lang="fa-IR" b="1" dirty="0">
                <a:cs typeface="B Nazanin" panose="00000400000000000000" pitchFamily="2" charset="-78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149194" y="1742293"/>
            <a:ext cx="43579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b="1" dirty="0" smtClean="0">
                <a:solidFill>
                  <a:srgbClr val="C05046"/>
                </a:solidFill>
                <a:cs typeface="B Nazanin" panose="00000400000000000000" pitchFamily="2" charset="-78"/>
              </a:rPr>
              <a:t>سامانه های  بین بانکی:</a:t>
            </a:r>
            <a:endParaRPr lang="fa-IR" b="1" dirty="0">
              <a:solidFill>
                <a:srgbClr val="C05046"/>
              </a:solidFill>
              <a:cs typeface="B Nazanin" panose="00000400000000000000" pitchFamily="2" charset="-78"/>
            </a:endParaRPr>
          </a:p>
          <a:p>
            <a:pPr algn="r" rtl="1"/>
            <a:endParaRPr lang="fa-IR" b="1" dirty="0">
              <a:solidFill>
                <a:srgbClr val="C05046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شبکه </a:t>
            </a:r>
            <a:r>
              <a:rPr lang="fa-IR" b="1" dirty="0" smtClean="0">
                <a:cs typeface="B Nazanin" panose="00000400000000000000" pitchFamily="2" charset="-78"/>
              </a:rPr>
              <a:t>مالی شتاب</a:t>
            </a:r>
            <a:endParaRPr lang="fa-IR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شبکه </a:t>
            </a:r>
            <a:r>
              <a:rPr lang="fa-IR" b="1" dirty="0" smtClean="0">
                <a:cs typeface="B Nazanin" panose="00000400000000000000" pitchFamily="2" charset="-78"/>
              </a:rPr>
              <a:t>مالی شاپرک</a:t>
            </a:r>
            <a:endParaRPr lang="fa-IR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dirty="0" smtClean="0">
                <a:cs typeface="B Nazanin" panose="00000400000000000000" pitchFamily="2" charset="-78"/>
              </a:rPr>
              <a:t>شبکه مالی پایا، ساتنا و چکاوک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 smtClean="0">
                <a:cs typeface="B Nazanin" panose="00000400000000000000" pitchFamily="2" charset="-78"/>
              </a:rPr>
              <a:t>.....</a:t>
            </a:r>
            <a:r>
              <a:rPr lang="fa-IR" dirty="0">
                <a:cs typeface="B Nazanin" panose="00000400000000000000" pitchFamily="2" charset="-78"/>
              </a:rPr>
              <a:t> </a:t>
            </a:r>
            <a:endParaRPr lang="fa-IR" b="1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82029"/>
            <a:ext cx="7620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345387"/>
            <a:ext cx="758952" cy="455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5" y="4800758"/>
            <a:ext cx="758952" cy="5692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847" y="3856697"/>
            <a:ext cx="2286000" cy="1713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چند کاربرد تحلیل شبکه های مالی(1)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5" y="588234"/>
            <a:ext cx="288131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76876" y="1407296"/>
            <a:ext cx="64140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algn="r" rtl="1"/>
            <a:r>
              <a:rPr lang="fa-IR" b="1" dirty="0">
                <a:cs typeface="B Nazanin" panose="00000400000000000000" pitchFamily="2" charset="-78"/>
              </a:rPr>
              <a:t> مشتریان تاثیر گذار در شبکه </a:t>
            </a:r>
            <a:r>
              <a:rPr lang="fa-IR" b="1" dirty="0" smtClean="0">
                <a:cs typeface="B Nazanin" panose="00000400000000000000" pitchFamily="2" charset="-78"/>
              </a:rPr>
              <a:t>مالی </a:t>
            </a:r>
            <a:r>
              <a:rPr lang="fa-IR" b="1" dirty="0">
                <a:cs typeface="B Nazanin" panose="00000400000000000000" pitchFamily="2" charset="-78"/>
              </a:rPr>
              <a:t>چه افرادی هستند</a:t>
            </a:r>
            <a:r>
              <a:rPr lang="fa-IR" b="1" dirty="0" smtClean="0">
                <a:cs typeface="B Nazanin" panose="00000400000000000000" pitchFamily="2" charset="-78"/>
              </a:rPr>
              <a:t>؟</a:t>
            </a:r>
          </a:p>
          <a:p>
            <a:pPr marR="0" algn="r" rtl="1"/>
            <a:endParaRPr lang="fa-IR" b="1" dirty="0">
              <a:cs typeface="B Nazanin" panose="00000400000000000000" pitchFamily="2" charset="-78"/>
            </a:endParaRP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قدرت جریان سازی </a:t>
            </a:r>
            <a:r>
              <a:rPr lang="fa-IR" b="1" dirty="0" smtClean="0">
                <a:cs typeface="B Nazanin" panose="00000400000000000000" pitchFamily="2" charset="-78"/>
              </a:rPr>
              <a:t>در چه مشتریانی دارند؟ </a:t>
            </a:r>
            <a:r>
              <a:rPr lang="fa-IR" b="1" dirty="0">
                <a:cs typeface="B Nazanin" panose="00000400000000000000" pitchFamily="2" charset="-78"/>
              </a:rPr>
              <a:t>( شایعه ورشکستگی، سهام بانک ...)</a:t>
            </a:r>
          </a:p>
          <a:p>
            <a:pPr marR="0" algn="r" rtl="1"/>
            <a:endParaRPr lang="fa-IR" b="1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596" y="3112359"/>
            <a:ext cx="3383280" cy="22406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5908" y="37710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algn="r" rtl="1"/>
            <a:r>
              <a:rPr lang="fa-IR" b="1" dirty="0">
                <a:cs typeface="B Nazanin" panose="00000400000000000000" pitchFamily="2" charset="-78"/>
              </a:rPr>
              <a:t>مشتریان که به صورت قوی همبند هستند چه افرادی هستند؟</a:t>
            </a:r>
          </a:p>
          <a:p>
            <a:pPr marL="285750" marR="0" indent="-285750" algn="r" rtl="1">
              <a:buFont typeface="Wingdings" panose="05000000000000000000" pitchFamily="2" charset="2"/>
              <a:buChar char="ü"/>
            </a:pPr>
            <a:r>
              <a:rPr lang="en-US" b="1" dirty="0">
                <a:cs typeface="B Nazanin" panose="00000400000000000000" pitchFamily="2" charset="-78"/>
              </a:rPr>
              <a:t>Strongly Connected </a:t>
            </a:r>
            <a:r>
              <a:rPr lang="en-US" b="1" dirty="0" smtClean="0">
                <a:cs typeface="B Nazanin" panose="00000400000000000000" pitchFamily="2" charset="-78"/>
              </a:rPr>
              <a:t>Component</a:t>
            </a:r>
            <a:endParaRPr lang="en-US" b="1" dirty="0">
              <a:cs typeface="B Nazanin" panose="00000400000000000000" pitchFamily="2" charset="-78"/>
            </a:endParaRPr>
          </a:p>
          <a:p>
            <a:pPr marL="285750" marR="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cs typeface="B Nazanin" panose="00000400000000000000" pitchFamily="2" charset="-78"/>
              </a:rPr>
              <a:t>کاربرد : ذینفع واحد، اعتبارسنجی و تشخیص تقلب</a:t>
            </a:r>
          </a:p>
        </p:txBody>
      </p:sp>
    </p:spTree>
    <p:extLst>
      <p:ext uri="{BB962C8B-B14F-4D97-AF65-F5344CB8AC3E}">
        <p14:creationId xmlns:p14="http://schemas.microsoft.com/office/powerpoint/2010/main" val="321194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چند کاربرد تحلیل شبکه های مالی(2)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7" y="871503"/>
            <a:ext cx="4480560" cy="28562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41340" y="128395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algn="r" rtl="1"/>
            <a:r>
              <a:rPr lang="fa-IR" b="1" dirty="0">
                <a:cs typeface="B Nazanin" panose="00000400000000000000" pitchFamily="2" charset="-78"/>
              </a:rPr>
              <a:t>پارامترهای ارزیابی شبکه </a:t>
            </a:r>
            <a:r>
              <a:rPr lang="fa-IR" b="1" dirty="0" smtClean="0">
                <a:cs typeface="B Nazanin" panose="00000400000000000000" pitchFamily="2" charset="-78"/>
              </a:rPr>
              <a:t>مالی؟ </a:t>
            </a:r>
            <a:endParaRPr lang="fa-IR" b="1" dirty="0">
              <a:cs typeface="B Nazanin" panose="00000400000000000000" pitchFamily="2" charset="-78"/>
            </a:endParaRPr>
          </a:p>
          <a:p>
            <a:pPr marL="285750" marR="0" indent="-285750" algn="r" rtl="1">
              <a:buFontTx/>
              <a:buChar char="-"/>
            </a:pPr>
            <a:r>
              <a:rPr lang="fa-IR" b="1" dirty="0">
                <a:cs typeface="B Nazanin" panose="00000400000000000000" pitchFamily="2" charset="-78"/>
              </a:rPr>
              <a:t>چگالی کل شبکه</a:t>
            </a:r>
          </a:p>
          <a:p>
            <a:pPr marL="285750" marR="0" indent="-285750" algn="r" rtl="1">
              <a:buFontTx/>
              <a:buChar char="-"/>
            </a:pPr>
            <a:r>
              <a:rPr lang="fa-IR" b="1" dirty="0">
                <a:cs typeface="B Nazanin" panose="00000400000000000000" pitchFamily="2" charset="-78"/>
              </a:rPr>
              <a:t>درجه ورودی گره</a:t>
            </a:r>
          </a:p>
          <a:p>
            <a:pPr marL="285750" marR="0" indent="-285750" algn="r" rtl="1">
              <a:buFontTx/>
              <a:buChar char="-"/>
            </a:pPr>
            <a:r>
              <a:rPr lang="fa-IR" b="1" dirty="0">
                <a:cs typeface="B Nazanin" panose="00000400000000000000" pitchFamily="2" charset="-78"/>
              </a:rPr>
              <a:t>درجه خروجی گره</a:t>
            </a:r>
          </a:p>
          <a:p>
            <a:pPr marL="285750" marR="0" indent="-285750" algn="r" rtl="1">
              <a:buFontTx/>
              <a:buChar char="-"/>
            </a:pPr>
            <a:r>
              <a:rPr lang="fa-IR" b="1" dirty="0">
                <a:cs typeface="B Nazanin" panose="00000400000000000000" pitchFamily="2" charset="-78"/>
              </a:rPr>
              <a:t>فاصله بین گره ها</a:t>
            </a:r>
          </a:p>
          <a:p>
            <a:pPr marL="285750" marR="0" indent="-285750" algn="r" rtl="1">
              <a:buFontTx/>
              <a:buChar char="-"/>
            </a:pPr>
            <a:r>
              <a:rPr lang="fa-IR" b="1" dirty="0">
                <a:cs typeface="B Nazanin" panose="00000400000000000000" pitchFamily="2" charset="-78"/>
              </a:rPr>
              <a:t>مرکزیت سنجی</a:t>
            </a:r>
          </a:p>
          <a:p>
            <a:pPr marL="285750" marR="0" indent="-285750" algn="r" rtl="1">
              <a:buFontTx/>
              <a:buChar char="-"/>
            </a:pPr>
            <a:r>
              <a:rPr lang="fa-IR" b="1" dirty="0">
                <a:cs typeface="B Nazanin" panose="00000400000000000000" pitchFamily="2" charset="-78"/>
              </a:rPr>
              <a:t>00000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0" y="309313"/>
            <a:ext cx="9418320" cy="54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چند کاربرد تحلیل شبکه های مالی(4)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1340" y="12839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algn="r" rtl="1"/>
            <a:r>
              <a:rPr lang="fa-IR" b="1" dirty="0" smtClean="0">
                <a:cs typeface="B Nazanin" panose="00000400000000000000" pitchFamily="2" charset="-78"/>
              </a:rPr>
              <a:t>استخراج نقش افراد </a:t>
            </a:r>
            <a:endParaRPr lang="fa-IR" b="1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" y="0"/>
            <a:ext cx="7223760" cy="59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7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7795" y="465439"/>
            <a:ext cx="11137557" cy="5429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Bef>
                <a:spcPct val="50000"/>
              </a:spcBef>
            </a:pPr>
            <a:r>
              <a:rPr lang="fa-I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چند کاربرد تحلیل شبکه های مالی(4)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4505" y="19043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algn="r" rtl="1"/>
            <a:r>
              <a:rPr lang="fa-IR" b="1" dirty="0" smtClean="0">
                <a:cs typeface="B Nazanin" panose="00000400000000000000" pitchFamily="2" charset="-78"/>
              </a:rPr>
              <a:t>استخراج گروه های مشتریان </a:t>
            </a:r>
            <a:r>
              <a:rPr lang="en-US" b="1" dirty="0" smtClean="0">
                <a:cs typeface="B Nazanin" panose="00000400000000000000" pitchFamily="2" charset="-78"/>
              </a:rPr>
              <a:t>(Community Detection)</a:t>
            </a:r>
            <a:endParaRPr lang="fa-IR" b="1" dirty="0">
              <a:cs typeface="B Nazanin" panose="00000400000000000000" pitchFamily="2" charset="-78"/>
            </a:endParaRPr>
          </a:p>
          <a:p>
            <a:pPr marL="285750" marR="0" indent="-285750" algn="r" rtl="1">
              <a:buFont typeface="Arial" panose="020B0604020202020204" pitchFamily="34" charset="0"/>
              <a:buChar char="•"/>
            </a:pPr>
            <a:endParaRPr lang="fa-IR" b="1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29" y="1008364"/>
            <a:ext cx="4867275" cy="36385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54505" y="25232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algn="r" rtl="1"/>
            <a:r>
              <a:rPr lang="fa-IR" b="1" dirty="0">
                <a:cs typeface="B Nazanin" panose="00000400000000000000" pitchFamily="2" charset="-78"/>
              </a:rPr>
              <a:t> انتشار گروه در بانک چگونه انجام شود؟</a:t>
            </a:r>
          </a:p>
          <a:p>
            <a:pPr marL="285750" marR="0" indent="-285750" algn="r" rtl="1">
              <a:buFont typeface="Wingdings" panose="05000000000000000000" pitchFamily="2" charset="2"/>
              <a:buChar char="ü"/>
            </a:pPr>
            <a:r>
              <a:rPr lang="en-US" b="1" dirty="0">
                <a:cs typeface="B Nazanin" panose="00000400000000000000" pitchFamily="2" charset="-78"/>
              </a:rPr>
              <a:t>Label Propagation</a:t>
            </a:r>
          </a:p>
          <a:p>
            <a:pPr marL="285750" marR="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cs typeface="B Nazanin" panose="00000400000000000000" pitchFamily="2" charset="-78"/>
              </a:rPr>
              <a:t>کاربرد : پولشویی، گروه بندی مشتریان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37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550</Words>
  <Application>Microsoft Office PowerPoint</Application>
  <PresentationFormat>Widescreen</PresentationFormat>
  <Paragraphs>154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MS PGothic</vt:lpstr>
      <vt:lpstr>Arial</vt:lpstr>
      <vt:lpstr>B Nazanin</vt:lpstr>
      <vt:lpstr>B Titr</vt:lpstr>
      <vt:lpstr>Calibri</vt:lpstr>
      <vt:lpstr>Calibri Light</vt:lpstr>
      <vt:lpstr>Courier New</vt:lpstr>
      <vt:lpstr>Georgia</vt:lpstr>
      <vt:lpstr>Gill Sans MT</vt:lpstr>
      <vt:lpstr>Wingdings</vt:lpstr>
      <vt:lpstr>Wingdings 2</vt:lpstr>
      <vt:lpstr>XB Roya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کاربرد در حوزه مالی</vt:lpstr>
      <vt:lpstr>روند neo4j</vt:lpstr>
      <vt:lpstr>Neo4j Graph Database</vt:lpstr>
      <vt:lpstr>PowerPoint Presentation</vt:lpstr>
      <vt:lpstr>راهکارهای افزایش توان پردازشی</vt:lpstr>
      <vt:lpstr>نگاشت-کاهش (هادوپ)</vt:lpstr>
      <vt:lpstr>PowerPoint Presentation</vt:lpstr>
      <vt:lpstr>اسپارک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عبدی،علی</dc:creator>
  <cp:lastModifiedBy>Nasiri Jalaledin</cp:lastModifiedBy>
  <cp:revision>81</cp:revision>
  <dcterms:created xsi:type="dcterms:W3CDTF">2017-05-28T10:42:00Z</dcterms:created>
  <dcterms:modified xsi:type="dcterms:W3CDTF">2018-01-23T06:05:25Z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1033-10.2.0.5934</vt:lpwstr>
  </property>
</Properties>
</file>